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63"/>
  </p:normalViewPr>
  <p:slideViewPr>
    <p:cSldViewPr snapToGrid="0" snapToObjects="1">
      <p:cViewPr varScale="1">
        <p:scale>
          <a:sx n="123" d="100"/>
          <a:sy n="123" d="100"/>
        </p:scale>
        <p:origin x="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2/4/26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2/4/26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7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549FBA-AB2B-BF4D-80A2-8876FCCF0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635" y="914199"/>
            <a:ext cx="4404725" cy="15088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b="1" kern="1200" dirty="0">
                <a:effectLst/>
                <a:latin typeface="+mj-lt"/>
                <a:ea typeface="+mj-ea"/>
                <a:cs typeface="+mj-cs"/>
              </a:rPr>
              <a:t>Portfolio Reviews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view of the earth from space&#10;&#10;Description automatically generated with medium confidence">
            <a:extLst>
              <a:ext uri="{FF2B5EF4-FFF2-40B4-BE49-F238E27FC236}">
                <a16:creationId xmlns:a16="http://schemas.microsoft.com/office/drawing/2014/main" id="{946E6D42-2551-B846-8951-DED54B86D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7" r="-3" b="-3"/>
          <a:stretch/>
        </p:blipFill>
        <p:spPr>
          <a:xfrm>
            <a:off x="5008751" y="257983"/>
            <a:ext cx="6331415" cy="626956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CA76382-DE6B-A44D-98AF-B528678FB093}"/>
              </a:ext>
            </a:extLst>
          </p:cNvPr>
          <p:cNvSpPr txBox="1">
            <a:spLocks/>
          </p:cNvSpPr>
          <p:nvPr/>
        </p:nvSpPr>
        <p:spPr>
          <a:xfrm>
            <a:off x="582509" y="2427316"/>
            <a:ext cx="4026610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latin typeface="+mn-lt"/>
                <a:ea typeface="+mn-ea"/>
                <a:cs typeface="+mn-cs"/>
              </a:rPr>
              <a:t>aka Judgment Day</a:t>
            </a:r>
          </a:p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lang="en-US" sz="1800" dirty="0">
                <a:latin typeface="+mn-lt"/>
                <a:ea typeface="+mn-ea"/>
                <a:cs typeface="+mn-cs"/>
              </a:rPr>
              <a:t>(j/k)</a:t>
            </a:r>
          </a:p>
        </p:txBody>
      </p:sp>
    </p:spTree>
    <p:extLst>
      <p:ext uri="{BB962C8B-B14F-4D97-AF65-F5344CB8AC3E}">
        <p14:creationId xmlns:p14="http://schemas.microsoft.com/office/powerpoint/2010/main" val="405103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F30CFE-E4FF-43C7-90BF-54AABC3A3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FC137C-7F97-41FA-86A1-2E01C3837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8447" y="0"/>
            <a:ext cx="52660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D918EA08-F7D2-4D19-9224-994CE251A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221" y="-1"/>
            <a:ext cx="8755258" cy="6858000"/>
          </a:xfrm>
          <a:custGeom>
            <a:avLst/>
            <a:gdLst>
              <a:gd name="connsiteX0" fmla="*/ 0 w 8755258"/>
              <a:gd name="connsiteY0" fmla="*/ 0 h 6858000"/>
              <a:gd name="connsiteX1" fmla="*/ 5326258 w 8755258"/>
              <a:gd name="connsiteY1" fmla="*/ 0 h 6858000"/>
              <a:gd name="connsiteX2" fmla="*/ 5411299 w 8755258"/>
              <a:gd name="connsiteY2" fmla="*/ 0 h 6858000"/>
              <a:gd name="connsiteX3" fmla="*/ 5411299 w 8755258"/>
              <a:gd name="connsiteY3" fmla="*/ 2150 h 6858000"/>
              <a:gd name="connsiteX4" fmla="*/ 5502714 w 8755258"/>
              <a:gd name="connsiteY4" fmla="*/ 4462 h 6858000"/>
              <a:gd name="connsiteX5" fmla="*/ 8755258 w 8755258"/>
              <a:gd name="connsiteY5" fmla="*/ 3429000 h 6858000"/>
              <a:gd name="connsiteX6" fmla="*/ 5502714 w 8755258"/>
              <a:gd name="connsiteY6" fmla="*/ 6853538 h 6858000"/>
              <a:gd name="connsiteX7" fmla="*/ 5411299 w 8755258"/>
              <a:gd name="connsiteY7" fmla="*/ 6855850 h 6858000"/>
              <a:gd name="connsiteX8" fmla="*/ 5411299 w 8755258"/>
              <a:gd name="connsiteY8" fmla="*/ 6857987 h 6858000"/>
              <a:gd name="connsiteX9" fmla="*/ 5326772 w 8755258"/>
              <a:gd name="connsiteY9" fmla="*/ 6857987 h 6858000"/>
              <a:gd name="connsiteX10" fmla="*/ 5326258 w 8755258"/>
              <a:gd name="connsiteY10" fmla="*/ 6858000 h 6858000"/>
              <a:gd name="connsiteX11" fmla="*/ 5325745 w 8755258"/>
              <a:gd name="connsiteY11" fmla="*/ 6857987 h 6858000"/>
              <a:gd name="connsiteX12" fmla="*/ 0 w 8755258"/>
              <a:gd name="connsiteY12" fmla="*/ 68579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55258" h="6858000">
                <a:moveTo>
                  <a:pt x="0" y="0"/>
                </a:moveTo>
                <a:lnTo>
                  <a:pt x="5326258" y="0"/>
                </a:lnTo>
                <a:lnTo>
                  <a:pt x="5411299" y="0"/>
                </a:lnTo>
                <a:lnTo>
                  <a:pt x="5411299" y="2150"/>
                </a:lnTo>
                <a:lnTo>
                  <a:pt x="5502714" y="4462"/>
                </a:lnTo>
                <a:cubicBezTo>
                  <a:pt x="7314494" y="96301"/>
                  <a:pt x="8755258" y="1594397"/>
                  <a:pt x="8755258" y="3429000"/>
                </a:cubicBezTo>
                <a:cubicBezTo>
                  <a:pt x="8755258" y="5263603"/>
                  <a:pt x="7314494" y="6761699"/>
                  <a:pt x="5502714" y="6853538"/>
                </a:cubicBezTo>
                <a:lnTo>
                  <a:pt x="5411299" y="6855850"/>
                </a:lnTo>
                <a:lnTo>
                  <a:pt x="5411299" y="6857987"/>
                </a:lnTo>
                <a:lnTo>
                  <a:pt x="5326772" y="6857987"/>
                </a:lnTo>
                <a:lnTo>
                  <a:pt x="5326258" y="6858000"/>
                </a:lnTo>
                <a:lnTo>
                  <a:pt x="5325745" y="6857987"/>
                </a:lnTo>
                <a:lnTo>
                  <a:pt x="0" y="685798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42AD61-DF3E-0045-8669-8623DC735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65" y="688102"/>
            <a:ext cx="6056301" cy="564668"/>
          </a:xfrm>
        </p:spPr>
        <p:txBody>
          <a:bodyPr>
            <a:normAutofit fontScale="90000"/>
          </a:bodyPr>
          <a:lstStyle/>
          <a:p>
            <a:r>
              <a:rPr lang="en-US" dirty="0"/>
              <a:t>Why do we have these reviews?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E3BB1-DCF2-D041-A11E-2BF1B6F5E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65" y="2577772"/>
            <a:ext cx="6736506" cy="292314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It’s a chance to reflect on your work during college.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It’s a chance to showcase what you’ve done and learned.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It’s an opportunity to discuss your work in a professional setting.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It’s an opportunity to gain professional advice.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It’s an opportunity to grow your network.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7B0098-64CB-4CA2-913F-B6361A640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35493" y="-1"/>
            <a:ext cx="3458738" cy="34289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F058BB3D-7B21-46A3-B0D6-AB9D1578D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758139" y="-22647"/>
            <a:ext cx="3428989" cy="3474281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1D6B41-589D-4DD8-9A1B-34C4CF076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35493" y="3434976"/>
            <a:ext cx="3456507" cy="34289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E55F008-418D-4A3D-9F43-E50DF4BA7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35493" y="3429002"/>
            <a:ext cx="3456020" cy="1718477"/>
          </a:xfrm>
          <a:custGeom>
            <a:avLst/>
            <a:gdLst>
              <a:gd name="connsiteX0" fmla="*/ 3423466 w 3423466"/>
              <a:gd name="connsiteY0" fmla="*/ 0 h 1718483"/>
              <a:gd name="connsiteX1" fmla="*/ 1710280 w 3423466"/>
              <a:gd name="connsiteY1" fmla="*/ 0 h 1718483"/>
              <a:gd name="connsiteX2" fmla="*/ 1710280 w 3423466"/>
              <a:gd name="connsiteY2" fmla="*/ 1 h 1718483"/>
              <a:gd name="connsiteX3" fmla="*/ 0 w 3423466"/>
              <a:gd name="connsiteY3" fmla="*/ 1 h 1718483"/>
              <a:gd name="connsiteX4" fmla="*/ 1538022 w 3423466"/>
              <a:gd name="connsiteY4" fmla="*/ 1709611 h 1718483"/>
              <a:gd name="connsiteX5" fmla="*/ 1710280 w 3423466"/>
              <a:gd name="connsiteY5" fmla="*/ 1718336 h 1718483"/>
              <a:gd name="connsiteX6" fmla="*/ 1710280 w 3423466"/>
              <a:gd name="connsiteY6" fmla="*/ 1718482 h 1718483"/>
              <a:gd name="connsiteX7" fmla="*/ 1711723 w 3423466"/>
              <a:gd name="connsiteY7" fmla="*/ 1718409 h 1718483"/>
              <a:gd name="connsiteX8" fmla="*/ 1713186 w 3423466"/>
              <a:gd name="connsiteY8" fmla="*/ 1718483 h 1718483"/>
              <a:gd name="connsiteX9" fmla="*/ 1713186 w 3423466"/>
              <a:gd name="connsiteY9" fmla="*/ 1718335 h 1718483"/>
              <a:gd name="connsiteX10" fmla="*/ 1885444 w 3423466"/>
              <a:gd name="connsiteY10" fmla="*/ 1709610 h 1718483"/>
              <a:gd name="connsiteX11" fmla="*/ 3423466 w 3423466"/>
              <a:gd name="connsiteY11" fmla="*/ 0 h 171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3466" h="1718483">
                <a:moveTo>
                  <a:pt x="3423466" y="0"/>
                </a:moveTo>
                <a:lnTo>
                  <a:pt x="1710280" y="0"/>
                </a:lnTo>
                <a:lnTo>
                  <a:pt x="1710280" y="1"/>
                </a:lnTo>
                <a:lnTo>
                  <a:pt x="0" y="1"/>
                </a:lnTo>
                <a:cubicBezTo>
                  <a:pt x="0" y="889774"/>
                  <a:pt x="674138" y="1621607"/>
                  <a:pt x="1538022" y="1709611"/>
                </a:cubicBezTo>
                <a:lnTo>
                  <a:pt x="1710280" y="1718336"/>
                </a:lnTo>
                <a:lnTo>
                  <a:pt x="1710280" y="1718482"/>
                </a:lnTo>
                <a:lnTo>
                  <a:pt x="1711723" y="1718409"/>
                </a:lnTo>
                <a:lnTo>
                  <a:pt x="1713186" y="1718483"/>
                </a:lnTo>
                <a:lnTo>
                  <a:pt x="1713186" y="1718335"/>
                </a:lnTo>
                <a:lnTo>
                  <a:pt x="1885444" y="1709610"/>
                </a:lnTo>
                <a:cubicBezTo>
                  <a:pt x="2749328" y="1621606"/>
                  <a:pt x="3423466" y="889773"/>
                  <a:pt x="34234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3A964CF-9B08-4310-A326-19181F907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35493" y="5139536"/>
            <a:ext cx="3456020" cy="1718477"/>
          </a:xfrm>
          <a:custGeom>
            <a:avLst/>
            <a:gdLst>
              <a:gd name="connsiteX0" fmla="*/ 3423466 w 3423466"/>
              <a:gd name="connsiteY0" fmla="*/ 0 h 1718483"/>
              <a:gd name="connsiteX1" fmla="*/ 1710280 w 3423466"/>
              <a:gd name="connsiteY1" fmla="*/ 0 h 1718483"/>
              <a:gd name="connsiteX2" fmla="*/ 1710280 w 3423466"/>
              <a:gd name="connsiteY2" fmla="*/ 1 h 1718483"/>
              <a:gd name="connsiteX3" fmla="*/ 0 w 3423466"/>
              <a:gd name="connsiteY3" fmla="*/ 1 h 1718483"/>
              <a:gd name="connsiteX4" fmla="*/ 1538022 w 3423466"/>
              <a:gd name="connsiteY4" fmla="*/ 1709611 h 1718483"/>
              <a:gd name="connsiteX5" fmla="*/ 1710280 w 3423466"/>
              <a:gd name="connsiteY5" fmla="*/ 1718336 h 1718483"/>
              <a:gd name="connsiteX6" fmla="*/ 1710280 w 3423466"/>
              <a:gd name="connsiteY6" fmla="*/ 1718482 h 1718483"/>
              <a:gd name="connsiteX7" fmla="*/ 1711723 w 3423466"/>
              <a:gd name="connsiteY7" fmla="*/ 1718409 h 1718483"/>
              <a:gd name="connsiteX8" fmla="*/ 1713186 w 3423466"/>
              <a:gd name="connsiteY8" fmla="*/ 1718483 h 1718483"/>
              <a:gd name="connsiteX9" fmla="*/ 1713186 w 3423466"/>
              <a:gd name="connsiteY9" fmla="*/ 1718335 h 1718483"/>
              <a:gd name="connsiteX10" fmla="*/ 1885444 w 3423466"/>
              <a:gd name="connsiteY10" fmla="*/ 1709610 h 1718483"/>
              <a:gd name="connsiteX11" fmla="*/ 3423466 w 3423466"/>
              <a:gd name="connsiteY11" fmla="*/ 0 h 171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3466" h="1718483">
                <a:moveTo>
                  <a:pt x="3423466" y="0"/>
                </a:moveTo>
                <a:lnTo>
                  <a:pt x="1710280" y="0"/>
                </a:lnTo>
                <a:lnTo>
                  <a:pt x="1710280" y="1"/>
                </a:lnTo>
                <a:lnTo>
                  <a:pt x="0" y="1"/>
                </a:lnTo>
                <a:cubicBezTo>
                  <a:pt x="0" y="889774"/>
                  <a:pt x="674138" y="1621607"/>
                  <a:pt x="1538022" y="1709611"/>
                </a:cubicBezTo>
                <a:lnTo>
                  <a:pt x="1710280" y="1718336"/>
                </a:lnTo>
                <a:lnTo>
                  <a:pt x="1710280" y="1718482"/>
                </a:lnTo>
                <a:lnTo>
                  <a:pt x="1711723" y="1718409"/>
                </a:lnTo>
                <a:lnTo>
                  <a:pt x="1713186" y="1718483"/>
                </a:lnTo>
                <a:lnTo>
                  <a:pt x="1713186" y="1718335"/>
                </a:lnTo>
                <a:lnTo>
                  <a:pt x="1885444" y="1709610"/>
                </a:lnTo>
                <a:cubicBezTo>
                  <a:pt x="2749328" y="1621606"/>
                  <a:pt x="3423466" y="889773"/>
                  <a:pt x="34234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31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4ACF8-6C96-7AA3-65B7-4B873ECE8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966748-4A90-071C-042D-4AC394848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BFE0C1-F284-D55B-E028-34A1924EB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8447" y="0"/>
            <a:ext cx="52660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F04E9DB-1B85-6CEF-F9D9-5C7584AFC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221" y="-1"/>
            <a:ext cx="8755258" cy="6858000"/>
          </a:xfrm>
          <a:custGeom>
            <a:avLst/>
            <a:gdLst>
              <a:gd name="connsiteX0" fmla="*/ 0 w 8755258"/>
              <a:gd name="connsiteY0" fmla="*/ 0 h 6858000"/>
              <a:gd name="connsiteX1" fmla="*/ 5326258 w 8755258"/>
              <a:gd name="connsiteY1" fmla="*/ 0 h 6858000"/>
              <a:gd name="connsiteX2" fmla="*/ 5411299 w 8755258"/>
              <a:gd name="connsiteY2" fmla="*/ 0 h 6858000"/>
              <a:gd name="connsiteX3" fmla="*/ 5411299 w 8755258"/>
              <a:gd name="connsiteY3" fmla="*/ 2150 h 6858000"/>
              <a:gd name="connsiteX4" fmla="*/ 5502714 w 8755258"/>
              <a:gd name="connsiteY4" fmla="*/ 4462 h 6858000"/>
              <a:gd name="connsiteX5" fmla="*/ 8755258 w 8755258"/>
              <a:gd name="connsiteY5" fmla="*/ 3429000 h 6858000"/>
              <a:gd name="connsiteX6" fmla="*/ 5502714 w 8755258"/>
              <a:gd name="connsiteY6" fmla="*/ 6853538 h 6858000"/>
              <a:gd name="connsiteX7" fmla="*/ 5411299 w 8755258"/>
              <a:gd name="connsiteY7" fmla="*/ 6855850 h 6858000"/>
              <a:gd name="connsiteX8" fmla="*/ 5411299 w 8755258"/>
              <a:gd name="connsiteY8" fmla="*/ 6857987 h 6858000"/>
              <a:gd name="connsiteX9" fmla="*/ 5326772 w 8755258"/>
              <a:gd name="connsiteY9" fmla="*/ 6857987 h 6858000"/>
              <a:gd name="connsiteX10" fmla="*/ 5326258 w 8755258"/>
              <a:gd name="connsiteY10" fmla="*/ 6858000 h 6858000"/>
              <a:gd name="connsiteX11" fmla="*/ 5325745 w 8755258"/>
              <a:gd name="connsiteY11" fmla="*/ 6857987 h 6858000"/>
              <a:gd name="connsiteX12" fmla="*/ 0 w 8755258"/>
              <a:gd name="connsiteY12" fmla="*/ 68579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55258" h="6858000">
                <a:moveTo>
                  <a:pt x="0" y="0"/>
                </a:moveTo>
                <a:lnTo>
                  <a:pt x="5326258" y="0"/>
                </a:lnTo>
                <a:lnTo>
                  <a:pt x="5411299" y="0"/>
                </a:lnTo>
                <a:lnTo>
                  <a:pt x="5411299" y="2150"/>
                </a:lnTo>
                <a:lnTo>
                  <a:pt x="5502714" y="4462"/>
                </a:lnTo>
                <a:cubicBezTo>
                  <a:pt x="7314494" y="96301"/>
                  <a:pt x="8755258" y="1594397"/>
                  <a:pt x="8755258" y="3429000"/>
                </a:cubicBezTo>
                <a:cubicBezTo>
                  <a:pt x="8755258" y="5263603"/>
                  <a:pt x="7314494" y="6761699"/>
                  <a:pt x="5502714" y="6853538"/>
                </a:cubicBezTo>
                <a:lnTo>
                  <a:pt x="5411299" y="6855850"/>
                </a:lnTo>
                <a:lnTo>
                  <a:pt x="5411299" y="6857987"/>
                </a:lnTo>
                <a:lnTo>
                  <a:pt x="5326772" y="6857987"/>
                </a:lnTo>
                <a:lnTo>
                  <a:pt x="5326258" y="6858000"/>
                </a:lnTo>
                <a:lnTo>
                  <a:pt x="5325745" y="6857987"/>
                </a:lnTo>
                <a:lnTo>
                  <a:pt x="0" y="685798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476CA9-B994-F25B-12CC-795FF903B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65" y="1006552"/>
            <a:ext cx="6056301" cy="564668"/>
          </a:xfrm>
        </p:spPr>
        <p:txBody>
          <a:bodyPr>
            <a:normAutofit fontScale="90000"/>
          </a:bodyPr>
          <a:lstStyle/>
          <a:p>
            <a:r>
              <a:rPr lang="en-US" dirty="0"/>
              <a:t>Why do we do these reviews on zoom?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1E3DC6-1F4A-2715-89A8-B34EFE4FF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65" y="2577772"/>
            <a:ext cx="6736506" cy="292314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We used to do them in person, but we were limited to professionals in Eugene and PDX.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During the pandemic, remote reviews opened up the pool of reviewers.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Prior to the pandemic we had around 300 majors. We now have more than 500.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A8EBD8-3E0B-A112-791B-9C79A66F6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35493" y="-1"/>
            <a:ext cx="3458738" cy="34289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9DE9DEA-6741-3E83-0706-5AC69C1A9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758139" y="-22647"/>
            <a:ext cx="3428989" cy="3474281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28C043-A157-E70A-1E24-627FE7FE5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35493" y="3434976"/>
            <a:ext cx="3456507" cy="34289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C2E871D-74AA-0FB8-156B-474E6EFB9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35493" y="3429002"/>
            <a:ext cx="3456020" cy="1718477"/>
          </a:xfrm>
          <a:custGeom>
            <a:avLst/>
            <a:gdLst>
              <a:gd name="connsiteX0" fmla="*/ 3423466 w 3423466"/>
              <a:gd name="connsiteY0" fmla="*/ 0 h 1718483"/>
              <a:gd name="connsiteX1" fmla="*/ 1710280 w 3423466"/>
              <a:gd name="connsiteY1" fmla="*/ 0 h 1718483"/>
              <a:gd name="connsiteX2" fmla="*/ 1710280 w 3423466"/>
              <a:gd name="connsiteY2" fmla="*/ 1 h 1718483"/>
              <a:gd name="connsiteX3" fmla="*/ 0 w 3423466"/>
              <a:gd name="connsiteY3" fmla="*/ 1 h 1718483"/>
              <a:gd name="connsiteX4" fmla="*/ 1538022 w 3423466"/>
              <a:gd name="connsiteY4" fmla="*/ 1709611 h 1718483"/>
              <a:gd name="connsiteX5" fmla="*/ 1710280 w 3423466"/>
              <a:gd name="connsiteY5" fmla="*/ 1718336 h 1718483"/>
              <a:gd name="connsiteX6" fmla="*/ 1710280 w 3423466"/>
              <a:gd name="connsiteY6" fmla="*/ 1718482 h 1718483"/>
              <a:gd name="connsiteX7" fmla="*/ 1711723 w 3423466"/>
              <a:gd name="connsiteY7" fmla="*/ 1718409 h 1718483"/>
              <a:gd name="connsiteX8" fmla="*/ 1713186 w 3423466"/>
              <a:gd name="connsiteY8" fmla="*/ 1718483 h 1718483"/>
              <a:gd name="connsiteX9" fmla="*/ 1713186 w 3423466"/>
              <a:gd name="connsiteY9" fmla="*/ 1718335 h 1718483"/>
              <a:gd name="connsiteX10" fmla="*/ 1885444 w 3423466"/>
              <a:gd name="connsiteY10" fmla="*/ 1709610 h 1718483"/>
              <a:gd name="connsiteX11" fmla="*/ 3423466 w 3423466"/>
              <a:gd name="connsiteY11" fmla="*/ 0 h 171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3466" h="1718483">
                <a:moveTo>
                  <a:pt x="3423466" y="0"/>
                </a:moveTo>
                <a:lnTo>
                  <a:pt x="1710280" y="0"/>
                </a:lnTo>
                <a:lnTo>
                  <a:pt x="1710280" y="1"/>
                </a:lnTo>
                <a:lnTo>
                  <a:pt x="0" y="1"/>
                </a:lnTo>
                <a:cubicBezTo>
                  <a:pt x="0" y="889774"/>
                  <a:pt x="674138" y="1621607"/>
                  <a:pt x="1538022" y="1709611"/>
                </a:cubicBezTo>
                <a:lnTo>
                  <a:pt x="1710280" y="1718336"/>
                </a:lnTo>
                <a:lnTo>
                  <a:pt x="1710280" y="1718482"/>
                </a:lnTo>
                <a:lnTo>
                  <a:pt x="1711723" y="1718409"/>
                </a:lnTo>
                <a:lnTo>
                  <a:pt x="1713186" y="1718483"/>
                </a:lnTo>
                <a:lnTo>
                  <a:pt x="1713186" y="1718335"/>
                </a:lnTo>
                <a:lnTo>
                  <a:pt x="1885444" y="1709610"/>
                </a:lnTo>
                <a:cubicBezTo>
                  <a:pt x="2749328" y="1621606"/>
                  <a:pt x="3423466" y="889773"/>
                  <a:pt x="34234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DB5DD94-F6F4-FB7E-0A47-7D84361A0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35493" y="5139536"/>
            <a:ext cx="3456020" cy="1718477"/>
          </a:xfrm>
          <a:custGeom>
            <a:avLst/>
            <a:gdLst>
              <a:gd name="connsiteX0" fmla="*/ 3423466 w 3423466"/>
              <a:gd name="connsiteY0" fmla="*/ 0 h 1718483"/>
              <a:gd name="connsiteX1" fmla="*/ 1710280 w 3423466"/>
              <a:gd name="connsiteY1" fmla="*/ 0 h 1718483"/>
              <a:gd name="connsiteX2" fmla="*/ 1710280 w 3423466"/>
              <a:gd name="connsiteY2" fmla="*/ 1 h 1718483"/>
              <a:gd name="connsiteX3" fmla="*/ 0 w 3423466"/>
              <a:gd name="connsiteY3" fmla="*/ 1 h 1718483"/>
              <a:gd name="connsiteX4" fmla="*/ 1538022 w 3423466"/>
              <a:gd name="connsiteY4" fmla="*/ 1709611 h 1718483"/>
              <a:gd name="connsiteX5" fmla="*/ 1710280 w 3423466"/>
              <a:gd name="connsiteY5" fmla="*/ 1718336 h 1718483"/>
              <a:gd name="connsiteX6" fmla="*/ 1710280 w 3423466"/>
              <a:gd name="connsiteY6" fmla="*/ 1718482 h 1718483"/>
              <a:gd name="connsiteX7" fmla="*/ 1711723 w 3423466"/>
              <a:gd name="connsiteY7" fmla="*/ 1718409 h 1718483"/>
              <a:gd name="connsiteX8" fmla="*/ 1713186 w 3423466"/>
              <a:gd name="connsiteY8" fmla="*/ 1718483 h 1718483"/>
              <a:gd name="connsiteX9" fmla="*/ 1713186 w 3423466"/>
              <a:gd name="connsiteY9" fmla="*/ 1718335 h 1718483"/>
              <a:gd name="connsiteX10" fmla="*/ 1885444 w 3423466"/>
              <a:gd name="connsiteY10" fmla="*/ 1709610 h 1718483"/>
              <a:gd name="connsiteX11" fmla="*/ 3423466 w 3423466"/>
              <a:gd name="connsiteY11" fmla="*/ 0 h 171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3466" h="1718483">
                <a:moveTo>
                  <a:pt x="3423466" y="0"/>
                </a:moveTo>
                <a:lnTo>
                  <a:pt x="1710280" y="0"/>
                </a:lnTo>
                <a:lnTo>
                  <a:pt x="1710280" y="1"/>
                </a:lnTo>
                <a:lnTo>
                  <a:pt x="0" y="1"/>
                </a:lnTo>
                <a:cubicBezTo>
                  <a:pt x="0" y="889774"/>
                  <a:pt x="674138" y="1621607"/>
                  <a:pt x="1538022" y="1709611"/>
                </a:cubicBezTo>
                <a:lnTo>
                  <a:pt x="1710280" y="1718336"/>
                </a:lnTo>
                <a:lnTo>
                  <a:pt x="1710280" y="1718482"/>
                </a:lnTo>
                <a:lnTo>
                  <a:pt x="1711723" y="1718409"/>
                </a:lnTo>
                <a:lnTo>
                  <a:pt x="1713186" y="1718483"/>
                </a:lnTo>
                <a:lnTo>
                  <a:pt x="1713186" y="1718335"/>
                </a:lnTo>
                <a:lnTo>
                  <a:pt x="1885444" y="1709610"/>
                </a:lnTo>
                <a:cubicBezTo>
                  <a:pt x="2749328" y="1621606"/>
                  <a:pt x="3423466" y="889773"/>
                  <a:pt x="34234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14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12E369B-5272-4644-973E-2039918BD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66531-CB46-4E8A-B3DC-D58C091B5E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49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80220E3-B484-45C4-87BC-D7A63CE3F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" y="2650435"/>
            <a:ext cx="12191999" cy="420756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FFA51-5081-8848-BD33-315E07330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5084" y="4354998"/>
            <a:ext cx="7688825" cy="185237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It’s supposed to be a </a:t>
            </a:r>
            <a:r>
              <a:rPr lang="en-US" dirty="0">
                <a:solidFill>
                  <a:schemeClr val="accent2"/>
                </a:solidFill>
              </a:rPr>
              <a:t>(constructive &amp; guided)</a:t>
            </a:r>
            <a:r>
              <a:rPr lang="en-US" dirty="0">
                <a:solidFill>
                  <a:srgbClr val="FFFFFF"/>
                </a:solidFill>
              </a:rPr>
              <a:t> celebration</a:t>
            </a:r>
          </a:p>
        </p:txBody>
      </p:sp>
    </p:spTree>
    <p:extLst>
      <p:ext uri="{BB962C8B-B14F-4D97-AF65-F5344CB8AC3E}">
        <p14:creationId xmlns:p14="http://schemas.microsoft.com/office/powerpoint/2010/main" val="61828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E4EE8BF-D523-4497-8D9A-BB4AC2F3E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DCCD4-D6F7-124E-BB87-006D2B10D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431" y="785161"/>
            <a:ext cx="5920756" cy="637239"/>
          </a:xfrm>
        </p:spPr>
        <p:txBody>
          <a:bodyPr>
            <a:normAutofit/>
          </a:bodyPr>
          <a:lstStyle/>
          <a:p>
            <a:r>
              <a:rPr lang="en-US" dirty="0"/>
              <a:t>Review Logistics</a:t>
            </a:r>
            <a:r>
              <a:rPr lang="en-US" i="1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AA2D8-01E1-F946-AA9B-34DF77BA0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5431" y="1611086"/>
            <a:ext cx="7203198" cy="508000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Review day = Friday, March 13, 2025 (</a:t>
            </a:r>
            <a:r>
              <a:rPr lang="en-US" b="1" dirty="0">
                <a:solidFill>
                  <a:srgbClr val="FF0000"/>
                </a:solidFill>
                <a:latin typeface="Bradley Hand" pitchFamily="2" charset="77"/>
              </a:rPr>
              <a:t>Friday the 13</a:t>
            </a:r>
            <a:r>
              <a:rPr lang="en-US" b="1" baseline="30000" dirty="0">
                <a:solidFill>
                  <a:srgbClr val="FF0000"/>
                </a:solidFill>
                <a:latin typeface="Bradley Hand" pitchFamily="2" charset="77"/>
              </a:rPr>
              <a:t>th</a:t>
            </a:r>
            <a:r>
              <a:rPr lang="en-US" b="1" dirty="0">
                <a:solidFill>
                  <a:srgbClr val="FF0000"/>
                </a:solidFill>
                <a:latin typeface="Bradley Hand" pitchFamily="2" charset="77"/>
              </a:rPr>
              <a:t>!</a:t>
            </a:r>
            <a:r>
              <a:rPr lang="en-US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Start working on your portfolio now.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You will be assigned to a 40-minute presentation slot on a panel. </a:t>
            </a:r>
            <a:r>
              <a:rPr lang="en-US" b="1" i="1" u="sng" dirty="0"/>
              <a:t>If you have a time conflict, let Attila know ASAP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Week 9 you will learn your panel #, timeslot, and panelist names.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Early week 10, email a meeting invite to your panelists (individually): introduce yourself, include your zoom link, and attach your resume.</a:t>
            </a: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B624B2-894D-4F7A-B2F3-393D6564D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726335" y="0"/>
            <a:ext cx="3472488" cy="3448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34">
            <a:extLst>
              <a:ext uri="{FF2B5EF4-FFF2-40B4-BE49-F238E27FC236}">
                <a16:creationId xmlns:a16="http://schemas.microsoft.com/office/drawing/2014/main" id="{AE30F03F-004C-4719-9495-388C3B7FA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8740131" y="-13795"/>
            <a:ext cx="3444895" cy="3472489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81208F-A90C-4F75-86C9-D42FDDEDF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726335" y="3444897"/>
            <a:ext cx="3465665" cy="3438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CB7AD30-D65C-4325-8C21-558C1A05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46203" y="3425029"/>
            <a:ext cx="3432752" cy="3472488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381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E4EE8BF-D523-4497-8D9A-BB4AC2F3E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DCCD4-D6F7-124E-BB87-006D2B10D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431" y="785161"/>
            <a:ext cx="5920756" cy="637239"/>
          </a:xfrm>
        </p:spPr>
        <p:txBody>
          <a:bodyPr>
            <a:normAutofit/>
          </a:bodyPr>
          <a:lstStyle/>
          <a:p>
            <a:r>
              <a:rPr lang="en-US" dirty="0"/>
              <a:t>Review Logistics (day of)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AA2D8-01E1-F946-AA9B-34DF77BA0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483" y="1611086"/>
            <a:ext cx="7818408" cy="5080000"/>
          </a:xfrm>
        </p:spPr>
        <p:txBody>
          <a:bodyPr>
            <a:normAutofit/>
          </a:bodyPr>
          <a:lstStyle/>
          <a:p>
            <a:r>
              <a:rPr lang="en-US" dirty="0"/>
              <a:t>Your session is 40 minutes (including 5 minutes for logging on and any tech issues.</a:t>
            </a:r>
          </a:p>
          <a:p>
            <a:r>
              <a:rPr lang="en-US" dirty="0"/>
              <a:t>If your session, for example, is at 9 a.m., the session should be broken down as follows:</a:t>
            </a:r>
          </a:p>
          <a:p>
            <a:pPr marL="628650" indent="-341313">
              <a:buFont typeface="Arial" panose="020B0604020202020204" pitchFamily="34" charset="0"/>
              <a:buChar char="•"/>
            </a:pPr>
            <a:r>
              <a:rPr lang="en-US" dirty="0"/>
              <a:t>9 – 9:05 | getting tech set and introductions</a:t>
            </a:r>
          </a:p>
          <a:p>
            <a:pPr marL="628650" indent="-341313">
              <a:buFont typeface="Arial" panose="020B0604020202020204" pitchFamily="34" charset="0"/>
              <a:buChar char="•"/>
            </a:pPr>
            <a:r>
              <a:rPr lang="en-US" dirty="0"/>
              <a:t>9:05 – 9:20 | share screen for 15-minute MAX portfolio presentation </a:t>
            </a:r>
          </a:p>
          <a:p>
            <a:pPr marL="628650" indent="-341313">
              <a:buFont typeface="Arial" panose="020B0604020202020204" pitchFamily="34" charset="0"/>
              <a:buChar char="•"/>
            </a:pPr>
            <a:r>
              <a:rPr lang="en-US" dirty="0"/>
              <a:t>9:20 – 9:40 | stop sharing screen and segue into discussion</a:t>
            </a:r>
          </a:p>
          <a:p>
            <a:pPr marL="628650" indent="-341313">
              <a:buFont typeface="Arial" panose="020B0604020202020204" pitchFamily="34" charset="0"/>
              <a:buChar char="•"/>
            </a:pPr>
            <a:r>
              <a:rPr lang="en-US" dirty="0"/>
              <a:t>9:40 | Goodbyes (if still going)</a:t>
            </a:r>
          </a:p>
          <a:p>
            <a:pPr marL="628650" indent="-341313">
              <a:buFont typeface="Arial" panose="020B0604020202020204" pitchFamily="34" charset="0"/>
              <a:buChar char="•"/>
            </a:pPr>
            <a:endParaRPr lang="en-US" dirty="0"/>
          </a:p>
          <a:p>
            <a:pPr marL="287337"/>
            <a:r>
              <a:rPr lang="en-US" dirty="0"/>
              <a:t>NOTE: Use your UO zoom account.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B624B2-894D-4F7A-B2F3-393D6564D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726335" y="0"/>
            <a:ext cx="3472488" cy="3448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34">
            <a:extLst>
              <a:ext uri="{FF2B5EF4-FFF2-40B4-BE49-F238E27FC236}">
                <a16:creationId xmlns:a16="http://schemas.microsoft.com/office/drawing/2014/main" id="{AE30F03F-004C-4719-9495-388C3B7FA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8740131" y="-13795"/>
            <a:ext cx="3444895" cy="3472489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81208F-A90C-4F75-86C9-D42FDDEDF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726335" y="3444897"/>
            <a:ext cx="3465665" cy="3438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CB7AD30-D65C-4325-8C21-558C1A05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46203" y="3425029"/>
            <a:ext cx="3432752" cy="3472488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903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12E369B-5272-4644-973E-2039918BD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Calendar on table">
            <a:extLst>
              <a:ext uri="{FF2B5EF4-FFF2-40B4-BE49-F238E27FC236}">
                <a16:creationId xmlns:a16="http://schemas.microsoft.com/office/drawing/2014/main" id="{A53147D4-8ED6-4F1C-8539-B3EADE9A96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80220E3-B484-45C4-87BC-D7A63CE3F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" y="2650435"/>
            <a:ext cx="12191999" cy="420756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DCCD4-D6F7-124E-BB87-006D2B10D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3484" y="616033"/>
            <a:ext cx="7688825" cy="647820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7</a:t>
            </a:r>
            <a:r>
              <a:rPr lang="en-US" b="1" kern="1200" dirty="0">
                <a:solidFill>
                  <a:schemeClr val="accent2"/>
                </a:solidFill>
                <a:effectLst/>
                <a:latin typeface="+mj-lt"/>
                <a:ea typeface="+mj-ea"/>
                <a:cs typeface="+mj-cs"/>
              </a:rPr>
              <a:t> Tips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AA2D8-01E1-F946-AA9B-34DF77BA0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5084" y="5423600"/>
            <a:ext cx="7688825" cy="647820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indent="-342900" algn="ctr">
              <a:lnSpc>
                <a:spcPct val="110000"/>
              </a:lnSpc>
              <a:buFont typeface="+mj-lt"/>
              <a:buAutoNum type="arabicPeriod"/>
            </a:pPr>
            <a:r>
              <a:rPr lang="en-US" sz="500">
                <a:solidFill>
                  <a:srgbClr val="FFFFFF"/>
                </a:solidFill>
              </a:rPr>
              <a:t>Log on to your zoom at least 5 minutes prior to your presentation time.</a:t>
            </a:r>
          </a:p>
          <a:p>
            <a:pPr marL="342900" indent="-342900" algn="ctr">
              <a:lnSpc>
                <a:spcPct val="110000"/>
              </a:lnSpc>
              <a:buFont typeface="+mj-lt"/>
              <a:buAutoNum type="arabicPeriod"/>
            </a:pPr>
            <a:endParaRPr lang="en-US" sz="500">
              <a:solidFill>
                <a:srgbClr val="FFFFFF"/>
              </a:solidFill>
            </a:endParaRPr>
          </a:p>
          <a:p>
            <a:pPr marL="342900" indent="-342900" algn="ctr">
              <a:lnSpc>
                <a:spcPct val="110000"/>
              </a:lnSpc>
              <a:buFont typeface="+mj-lt"/>
              <a:buAutoNum type="arabicPeriod"/>
            </a:pPr>
            <a:r>
              <a:rPr lang="en-US" sz="500">
                <a:solidFill>
                  <a:srgbClr val="FFFFFF"/>
                </a:solidFill>
              </a:rPr>
              <a:t>Your session is 45 minutes. If your session, for example, is at 9 a.m., the session should be broken down as follows:</a:t>
            </a:r>
          </a:p>
          <a:p>
            <a:pPr marL="628650" indent="-341313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500">
                <a:solidFill>
                  <a:srgbClr val="FFFFFF"/>
                </a:solidFill>
              </a:rPr>
              <a:t>9 – 9:05 | getting tech set and introductions</a:t>
            </a:r>
          </a:p>
          <a:p>
            <a:pPr marL="628650" indent="-341313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500">
                <a:solidFill>
                  <a:srgbClr val="FFFFFF"/>
                </a:solidFill>
              </a:rPr>
              <a:t>9:05 – 9:20 | share screen for 15-minute portfolio presentation </a:t>
            </a:r>
          </a:p>
          <a:p>
            <a:pPr marL="628650" indent="-341313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500">
                <a:solidFill>
                  <a:srgbClr val="FFFFFF"/>
                </a:solidFill>
              </a:rPr>
              <a:t>9:20 – 9:40 | stop sharing screen and segue into discussion</a:t>
            </a:r>
          </a:p>
          <a:p>
            <a:pPr marL="628650" indent="-341313" algn="ctr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500">
                <a:solidFill>
                  <a:srgbClr val="FFFFFF"/>
                </a:solidFill>
              </a:rPr>
              <a:t>9:40 – 9:45 | if still going, say goodbyes and sign off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5FA93AE-821C-544C-BBB2-67F1E0C69C86}"/>
              </a:ext>
            </a:extLst>
          </p:cNvPr>
          <p:cNvSpPr txBox="1">
            <a:spLocks/>
          </p:cNvSpPr>
          <p:nvPr/>
        </p:nvSpPr>
        <p:spPr>
          <a:xfrm>
            <a:off x="6722717" y="1520926"/>
            <a:ext cx="4787966" cy="5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dirty="0"/>
              <a:t>Take notes during discussion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Have questions for them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Research them prior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Practice your tech and presentation prior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Using Canva? Save as a pdf frequently.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Send thank you emails afterward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Network with your panelists and peruse the other panels for networking </a:t>
            </a:r>
            <a:r>
              <a:rPr lang="en-US" dirty="0" err="1"/>
              <a:t>opps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4625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9FF3597-294D-4BCC-9A3B-F73618BFB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193548-E470-B546-8926-9AEAB7B1E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360" y="1424085"/>
            <a:ext cx="6397165" cy="7176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dirty="0">
                <a:solidFill>
                  <a:schemeClr val="accent2"/>
                </a:solidFill>
                <a:effectLst/>
                <a:latin typeface="+mj-lt"/>
                <a:ea typeface="+mj-ea"/>
                <a:cs typeface="+mj-cs"/>
              </a:rPr>
              <a:t>Typical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AA2D8-01E1-F946-AA9B-34DF77BA0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361" y="2427316"/>
            <a:ext cx="6397165" cy="3513514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</a:rPr>
              <a:t>Title page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</a:rPr>
              <a:t>Table of contents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</a:rPr>
              <a:t>Resume (or highlights from a resume)</a:t>
            </a:r>
            <a:endParaRPr lang="en-US" sz="1600" dirty="0">
              <a:latin typeface="Courier New" panose="02070309020205020404" pitchFamily="49" charset="0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</a:rPr>
              <a:t>Professional &amp; brief “About me”</a:t>
            </a:r>
            <a:endParaRPr lang="en-US" sz="1600" dirty="0">
              <a:latin typeface="Courier New" panose="02070309020205020404" pitchFamily="49" charset="0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</a:rPr>
              <a:t>Three to four-</a:t>
            </a:r>
            <a:r>
              <a:rPr lang="en-US" sz="1600" dirty="0" err="1">
                <a:latin typeface="Arial" panose="020B0604020202020204" pitchFamily="34" charset="0"/>
              </a:rPr>
              <a:t>ish</a:t>
            </a:r>
            <a:r>
              <a:rPr lang="en-US" sz="1600" dirty="0">
                <a:latin typeface="Arial" panose="020B0604020202020204" pitchFamily="34" charset="0"/>
              </a:rPr>
              <a:t> experiences (presented w/ consistent format)</a:t>
            </a:r>
            <a:endParaRPr lang="en-US" sz="1600" dirty="0">
              <a:latin typeface="Courier New" panose="02070309020205020404" pitchFamily="49" charset="0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</a:rPr>
              <a:t>Class examples (if applicable)</a:t>
            </a:r>
            <a:endParaRPr lang="en-US" sz="1600" dirty="0">
              <a:latin typeface="Courier New" panose="02070309020205020404" pitchFamily="49" charset="0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</a:rPr>
              <a:t>Next Steps &amp; Thank You</a:t>
            </a:r>
            <a:endParaRPr lang="en-US" sz="15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95A814-33CD-4A6C-8F2B-378289DBB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696640" y="-148"/>
            <a:ext cx="3495360" cy="34014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579214A-A9B1-4E84-BF32-CA24669E0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695889" y="-5385"/>
            <a:ext cx="3496111" cy="3401447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Notebook">
            <a:extLst>
              <a:ext uri="{FF2B5EF4-FFF2-40B4-BE49-F238E27FC236}">
                <a16:creationId xmlns:a16="http://schemas.microsoft.com/office/drawing/2014/main" id="{4BC2CE09-C37B-423F-AF0E-9218EC835D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45" r="24445"/>
          <a:stretch/>
        </p:blipFill>
        <p:spPr>
          <a:xfrm>
            <a:off x="8696640" y="3396062"/>
            <a:ext cx="3496111" cy="346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66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EA3D7368-8E28-4CDB-B0AC-5556FB163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193548-E470-B546-8926-9AEAB7B1E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362" y="720435"/>
            <a:ext cx="3273921" cy="15073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Thoughts about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AA2D8-01E1-F946-AA9B-34DF77BA0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362" y="2434974"/>
            <a:ext cx="3273921" cy="3505855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Internships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“Regular” jobs that required strategic thinking or communication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Clubs and extra-curriculars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Your campaigns client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Anything where you worked on a team, trained, and/or 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Class work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D54F700-08D0-4726-A250-835F6864C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8040" y="2618"/>
            <a:ext cx="3429123" cy="3430264"/>
          </a:xfrm>
          <a:custGeom>
            <a:avLst/>
            <a:gdLst>
              <a:gd name="connsiteX0" fmla="*/ 0 w 3429123"/>
              <a:gd name="connsiteY0" fmla="*/ 0 h 3430264"/>
              <a:gd name="connsiteX1" fmla="*/ 3429123 w 3429123"/>
              <a:gd name="connsiteY1" fmla="*/ 0 h 3430264"/>
              <a:gd name="connsiteX2" fmla="*/ 5092 w 3429123"/>
              <a:gd name="connsiteY2" fmla="*/ 3430264 h 3430264"/>
              <a:gd name="connsiteX3" fmla="*/ 0 w 3429123"/>
              <a:gd name="connsiteY3" fmla="*/ 3430264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123" h="3430264">
                <a:moveTo>
                  <a:pt x="0" y="0"/>
                </a:moveTo>
                <a:lnTo>
                  <a:pt x="3429123" y="0"/>
                </a:lnTo>
                <a:lnTo>
                  <a:pt x="5092" y="3430264"/>
                </a:lnTo>
                <a:lnTo>
                  <a:pt x="0" y="343026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63C772F-1518-4105-9826-49E8DCECA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8040" y="3427486"/>
            <a:ext cx="3483870" cy="3432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C2C66C9-CBA6-4BAB-86CF-5603348D7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9837" y="3431305"/>
            <a:ext cx="3482163" cy="34302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34BA12F-ECA8-4178-AA4D-20FA2717E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8727794" y="3399851"/>
            <a:ext cx="3432752" cy="3495659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Notebook">
            <a:extLst>
              <a:ext uri="{FF2B5EF4-FFF2-40B4-BE49-F238E27FC236}">
                <a16:creationId xmlns:a16="http://schemas.microsoft.com/office/drawing/2014/main" id="{4BC2CE09-C37B-423F-AF0E-9218EC835D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43" r="-2" b="12739"/>
          <a:stretch/>
        </p:blipFill>
        <p:spPr>
          <a:xfrm>
            <a:off x="5218040" y="-6057"/>
            <a:ext cx="6973339" cy="3445245"/>
          </a:xfrm>
          <a:custGeom>
            <a:avLst/>
            <a:gdLst/>
            <a:ahLst/>
            <a:cxnLst/>
            <a:rect l="l" t="t" r="r" b="b"/>
            <a:pathLst>
              <a:path w="6973339" h="3445245">
                <a:moveTo>
                  <a:pt x="0" y="0"/>
                </a:moveTo>
                <a:lnTo>
                  <a:pt x="6973339" y="0"/>
                </a:lnTo>
                <a:lnTo>
                  <a:pt x="6973339" y="3445245"/>
                </a:lnTo>
                <a:lnTo>
                  <a:pt x="0" y="3445245"/>
                </a:lnTo>
                <a:lnTo>
                  <a:pt x="0" y="3437361"/>
                </a:lnTo>
                <a:lnTo>
                  <a:pt x="3428999" y="2120"/>
                </a:lnTo>
                <a:lnTo>
                  <a:pt x="0" y="212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7888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2EC24213-FC04-4A18-A697-955F20C89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Notebook">
            <a:extLst>
              <a:ext uri="{FF2B5EF4-FFF2-40B4-BE49-F238E27FC236}">
                <a16:creationId xmlns:a16="http://schemas.microsoft.com/office/drawing/2014/main" id="{4BC2CE09-C37B-423F-AF0E-9218EC835D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16" b="7614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C7846A0D-19A4-4F64-B17F-AB38D3F47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818322" y="-818321"/>
            <a:ext cx="6857999" cy="8494643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4902"/>
                </a:srgbClr>
              </a:gs>
              <a:gs pos="100000">
                <a:srgbClr val="000000">
                  <a:alpha val="0"/>
                </a:srgbClr>
              </a:gs>
              <a:gs pos="60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193548-E470-B546-8926-9AEAB7B1E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534" y="4069290"/>
            <a:ext cx="5121351" cy="217955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What is your narrative? </a:t>
            </a:r>
            <a:br>
              <a:rPr lang="en-US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(your professional story)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35F47D6-FD2F-4F0A-929E-3C0EEEF7D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42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2C729A30-F429-4967-81E8-45F6757C8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9FC137C-7F97-41FA-86A1-2E01C3837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967903" cy="68579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0" name="Freeform: Shape 69">
            <a:extLst>
              <a:ext uri="{FF2B5EF4-FFF2-40B4-BE49-F238E27FC236}">
                <a16:creationId xmlns:a16="http://schemas.microsoft.com/office/drawing/2014/main" id="{9FBFB9D3-7D34-4948-B4D0-73E7B6E52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54949" y="-54949"/>
            <a:ext cx="6858005" cy="6967903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193548-E470-B546-8926-9AEAB7B1E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184" y="3850094"/>
            <a:ext cx="4779043" cy="200526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000" dirty="0"/>
              <a:t>…and finally</a:t>
            </a:r>
            <a:br>
              <a:rPr lang="en-US" sz="3000" dirty="0"/>
            </a:br>
            <a:r>
              <a:rPr lang="en-US" sz="3000" dirty="0"/>
              <a:t>YOU HAVE MORE WORK THAN YOU THINK</a:t>
            </a:r>
            <a:endParaRPr lang="en-US" sz="3000" b="1" kern="1200" dirty="0"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8" name="Picture 17" descr="Notebook">
            <a:extLst>
              <a:ext uri="{FF2B5EF4-FFF2-40B4-BE49-F238E27FC236}">
                <a16:creationId xmlns:a16="http://schemas.microsoft.com/office/drawing/2014/main" id="{4BC2CE09-C37B-423F-AF0E-9218EC835D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51" r="32578" b="-2"/>
          <a:stretch/>
        </p:blipFill>
        <p:spPr>
          <a:xfrm>
            <a:off x="6967903" y="-14"/>
            <a:ext cx="5236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17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BlocksVTI">
  <a:themeElements>
    <a:clrScheme name="Blocks">
      <a:dk1>
        <a:sysClr val="windowText" lastClr="000000"/>
      </a:dk1>
      <a:lt1>
        <a:sysClr val="window" lastClr="FFFFFF"/>
      </a:lt1>
      <a:dk2>
        <a:srgbClr val="1B3843"/>
      </a:dk2>
      <a:lt2>
        <a:srgbClr val="F2F3F1"/>
      </a:lt2>
      <a:accent1>
        <a:srgbClr val="7A8592"/>
      </a:accent1>
      <a:accent2>
        <a:srgbClr val="8C8C96"/>
      </a:accent2>
      <a:accent3>
        <a:srgbClr val="7A6C76"/>
      </a:accent3>
      <a:accent4>
        <a:srgbClr val="A7AA9D"/>
      </a:accent4>
      <a:accent5>
        <a:srgbClr val="63787F"/>
      </a:accent5>
      <a:accent6>
        <a:srgbClr val="889DA5"/>
      </a:accent6>
      <a:hlink>
        <a:srgbClr val="71819B"/>
      </a:hlink>
      <a:folHlink>
        <a:srgbClr val="7E8B85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553</Words>
  <Application>Microsoft Macintosh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 Next LT Pro</vt:lpstr>
      <vt:lpstr>Avenir Next LT Pro Light</vt:lpstr>
      <vt:lpstr>Bradley Hand</vt:lpstr>
      <vt:lpstr>Courier New</vt:lpstr>
      <vt:lpstr>BlocksVTI</vt:lpstr>
      <vt:lpstr>Portfolio Reviews</vt:lpstr>
      <vt:lpstr>Why do we have these reviews?</vt:lpstr>
      <vt:lpstr>Why do we do these reviews on zoom?</vt:lpstr>
      <vt:lpstr>It’s supposed to be a (constructive &amp; guided) celebration</vt:lpstr>
      <vt:lpstr>Review Logistics*</vt:lpstr>
      <vt:lpstr>Review Logistics (day of)</vt:lpstr>
      <vt:lpstr>7 Tips</vt:lpstr>
      <vt:lpstr>Typical structure</vt:lpstr>
      <vt:lpstr>Thoughts about content</vt:lpstr>
      <vt:lpstr>What is your narrative?  (your professional story)</vt:lpstr>
      <vt:lpstr>…and finally YOU HAVE MORE WORK THAN YOU THINK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 Reviews</dc:title>
  <dc:creator>Dean Mundy</dc:creator>
  <cp:lastModifiedBy>Dean Mundy</cp:lastModifiedBy>
  <cp:revision>19</cp:revision>
  <dcterms:created xsi:type="dcterms:W3CDTF">2021-05-13T19:46:39Z</dcterms:created>
  <dcterms:modified xsi:type="dcterms:W3CDTF">2026-02-05T02:45:37Z</dcterms:modified>
</cp:coreProperties>
</file>